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70" r:id="rId6"/>
    <p:sldId id="272" r:id="rId7"/>
    <p:sldId id="274" r:id="rId8"/>
    <p:sldId id="273" r:id="rId9"/>
    <p:sldId id="276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61"/>
    <a:srgbClr val="2C3B4C"/>
    <a:srgbClr val="384D7A"/>
    <a:srgbClr val="FFFFFF"/>
    <a:srgbClr val="2B3849"/>
    <a:srgbClr val="334460"/>
    <a:srgbClr val="212A33"/>
    <a:srgbClr val="88A7CC"/>
    <a:srgbClr val="3F5A9C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4660"/>
  </p:normalViewPr>
  <p:slideViewPr>
    <p:cSldViewPr snapToGrid="0">
      <p:cViewPr>
        <p:scale>
          <a:sx n="110" d="100"/>
          <a:sy n="110" d="100"/>
        </p:scale>
        <p:origin x="7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F7AE8CD5-1B4E-9D58-9891-00AB616AA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-356" r="12886" b="6039"/>
          <a:stretch>
            <a:fillRect/>
          </a:stretch>
        </p:blipFill>
        <p:spPr>
          <a:xfrm>
            <a:off x="-10633" y="-60268"/>
            <a:ext cx="12233564" cy="69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ECBF9528-951E-826D-4A95-0569D7955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39D4A448-7365-B40B-9380-16EE11504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426316" y="188130"/>
            <a:ext cx="1043379" cy="523472"/>
          </a:xfrm>
          <a:prstGeom prst="rect">
            <a:avLst/>
          </a:prstGeom>
        </p:spPr>
      </p:pic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E728AECB-D3E5-8051-486F-1669DFA38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0" y="236472"/>
            <a:ext cx="1512866" cy="409919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C7BF-5349-4853-9F37-8B9C0C20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8E7F1B-6B83-546C-0FC2-07E29028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solidFill>
            <a:srgbClr val="154DA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ECBF9528-951E-826D-4A95-0569D7955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39D4A448-7365-B40B-9380-16EE11504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531247" y="122919"/>
            <a:ext cx="1315087" cy="6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B6E82-EF0F-4279-B8B8-A3F8645E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solidFill>
            <a:srgbClr val="154DA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B6640-C49C-46C2-8086-D4178E56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247" y="2245490"/>
            <a:ext cx="11055009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9782" y="3684605"/>
            <a:ext cx="9144000" cy="1293232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In-House Insight: What Counsels </a:t>
            </a:r>
            <a:br>
              <a:rPr lang="en-GB" sz="3600" dirty="0"/>
            </a:br>
            <a:r>
              <a:rPr lang="en-GB" sz="3600" dirty="0"/>
              <a:t>Must Know to Stay Ahead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9782" y="5149424"/>
            <a:ext cx="9144000" cy="72058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</a:rPr>
              <a:t>Katie Goulding, Brand IP Counsel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</a:rPr>
              <a:t>JLR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D4860-15B3-C72A-CB35-1725DA4452A4}"/>
              </a:ext>
            </a:extLst>
          </p:cNvPr>
          <p:cNvCxnSpPr>
            <a:cxnSpLocks/>
          </p:cNvCxnSpPr>
          <p:nvPr/>
        </p:nvCxnSpPr>
        <p:spPr>
          <a:xfrm>
            <a:off x="675861" y="5027532"/>
            <a:ext cx="51683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D5746C15-A2BD-139A-F4E3-AF0635AF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829715"/>
            <a:ext cx="3172885" cy="1886695"/>
          </a:xfrm>
          <a:prstGeom prst="rect">
            <a:avLst/>
          </a:prstGeom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8CCA9832-0544-550E-CD7D-8BACD4C0B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87" y="428615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2" y="2930368"/>
            <a:ext cx="531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CB1AF7C1-7004-8324-04E2-9C2D5A31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3" y="5615212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  <p:pic>
        <p:nvPicPr>
          <p:cNvPr id="12" name="Imagen 11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51300C04-F345-7301-3D5C-498304844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>
            <a:fillRect/>
          </a:stretch>
        </p:blipFill>
        <p:spPr>
          <a:xfrm>
            <a:off x="4977060" y="725208"/>
            <a:ext cx="2237879" cy="11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5E26BB-188D-EC42-E3D0-2B6586BBDE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/>
          <a:lstStyle/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 algn="ctr">
              <a:buNone/>
            </a:pPr>
            <a:r>
              <a:rPr lang="en-GB" i="1" dirty="0">
                <a:solidFill>
                  <a:srgbClr val="384D7A"/>
                </a:solidFill>
              </a:rPr>
              <a:t>In commercial practice, is “use it or lose it” misleading?</a:t>
            </a: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693C5-821A-6A3A-738B-B9871C0C5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en-GB" dirty="0"/>
              <a:t>Use It or Lose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A12FC-3FF4-F9D6-B7E6-BDCDCC255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C166D-FC9D-A156-1B6E-F219F09E2C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/>
          <a:lstStyle/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7AB2F-D248-1586-6987-09EA69A2A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en-GB" dirty="0"/>
              <a:t>The Problem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E8B832-2F08-5343-8F87-5D1290BD8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44593"/>
              </p:ext>
            </p:extLst>
          </p:nvPr>
        </p:nvGraphicFramePr>
        <p:xfrm>
          <a:off x="1635185" y="2108519"/>
          <a:ext cx="899255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426">
                  <a:extLst>
                    <a:ext uri="{9D8B030D-6E8A-4147-A177-3AD203B41FA5}">
                      <a16:colId xmlns:a16="http://schemas.microsoft.com/office/drawing/2014/main" val="951403821"/>
                    </a:ext>
                  </a:extLst>
                </a:gridCol>
                <a:gridCol w="4615132">
                  <a:extLst>
                    <a:ext uri="{9D8B030D-6E8A-4147-A177-3AD203B41FA5}">
                      <a16:colId xmlns:a16="http://schemas.microsoft.com/office/drawing/2014/main" val="3919960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Maxim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3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Stability |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Frequent brand evolution | Dynamic priorities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Backward looking | Dispute reactive | Preservation of rights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Forward-looking | Market reactive | Commercial enabler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0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Clean evidential trail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Fragmented, multi-channel use, different agencies, time-limited campaigns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71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3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15577-4AA2-4876-1940-37637D201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9325A4-97BA-7720-7980-46A0590070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/>
          <a:lstStyle/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F6EF2-D30C-0708-A1F9-BDCC2066AD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en-GB" dirty="0"/>
              <a:t>Example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B6B27-E6D1-A38F-F3A5-F81C07E98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721"/>
            <a:ext cx="12192000" cy="1680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11850-A2DA-F8BA-CCFF-02990567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3" y="3713672"/>
            <a:ext cx="6325483" cy="15813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B8DB6A-9E95-0259-AFB3-E6B2D76D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49" y="5031637"/>
            <a:ext cx="2811979" cy="15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4805B-29A4-8629-665D-E0C120B37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1" y="5400243"/>
            <a:ext cx="6506483" cy="1257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696F0F-C651-AE87-0D07-256F375B96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83" b="6522"/>
          <a:stretch>
            <a:fillRect/>
          </a:stretch>
        </p:blipFill>
        <p:spPr>
          <a:xfrm>
            <a:off x="7538647" y="3744968"/>
            <a:ext cx="3077004" cy="1163653"/>
          </a:xfrm>
          <a:prstGeom prst="rect">
            <a:avLst/>
          </a:prstGeom>
        </p:spPr>
      </p:pic>
      <p:pic>
        <p:nvPicPr>
          <p:cNvPr id="1030" name="Picture 6" descr="JAGUAR LAND ROVER UNVEILS NEW JLR CORPORATE IDENTITY AS IT ACCELERATES  MODERN LUXURY VISION | JLR Media Newsroom">
            <a:extLst>
              <a:ext uri="{FF2B5EF4-FFF2-40B4-BE49-F238E27FC236}">
                <a16:creationId xmlns:a16="http://schemas.microsoft.com/office/drawing/2014/main" id="{E7F23EB8-E87B-BE17-6C9D-A225EB67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32" y="4980585"/>
            <a:ext cx="2286149" cy="16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538CA-4A06-8A17-A7AF-ADC693B9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294AB-E557-D612-8585-6995DBC54D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/>
          <a:lstStyle/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8408A6-15C9-34C9-3DF6-1800C58A27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en-GB" dirty="0"/>
              <a:t>Is it enough? Enough for what?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20C0E-361D-4BE7-137A-5F2752A1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32196"/>
              </p:ext>
            </p:extLst>
          </p:nvPr>
        </p:nvGraphicFramePr>
        <p:xfrm>
          <a:off x="531246" y="1875605"/>
          <a:ext cx="2462120" cy="466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120">
                  <a:extLst>
                    <a:ext uri="{9D8B030D-6E8A-4147-A177-3AD203B41FA5}">
                      <a16:colId xmlns:a16="http://schemas.microsoft.com/office/drawing/2014/main" val="2922909271"/>
                    </a:ext>
                  </a:extLst>
                </a:gridCol>
              </a:tblGrid>
              <a:tr h="1553395">
                <a:tc>
                  <a:txBody>
                    <a:bodyPr/>
                    <a:lstStyle/>
                    <a:p>
                      <a:r>
                        <a:rPr lang="en-GB" dirty="0"/>
                        <a:t>To Defend and Maintain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701417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r>
                        <a:rPr lang="en-GB" b="1" i="0" dirty="0"/>
                        <a:t>To reflect 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636564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r>
                        <a:rPr lang="en-GB" b="1" i="0" dirty="0"/>
                        <a:t>To enable the future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978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623420-CFDF-8B03-4091-70A41BBCD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90945"/>
              </p:ext>
            </p:extLst>
          </p:nvPr>
        </p:nvGraphicFramePr>
        <p:xfrm>
          <a:off x="3179313" y="1875605"/>
          <a:ext cx="2462120" cy="466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120">
                  <a:extLst>
                    <a:ext uri="{9D8B030D-6E8A-4147-A177-3AD203B41FA5}">
                      <a16:colId xmlns:a16="http://schemas.microsoft.com/office/drawing/2014/main" val="1169534187"/>
                    </a:ext>
                  </a:extLst>
                </a:gridCol>
              </a:tblGrid>
              <a:tr h="1553395">
                <a:tc>
                  <a:txBody>
                    <a:bodyPr/>
                    <a:lstStyle/>
                    <a:p>
                      <a:endParaRPr lang="en-GB" i="1" dirty="0"/>
                    </a:p>
                    <a:p>
                      <a:r>
                        <a:rPr lang="en-GB" b="0" i="1" dirty="0"/>
                        <a:t>Will our TM survive it?</a:t>
                      </a:r>
                    </a:p>
                    <a:p>
                      <a:r>
                        <a:rPr lang="en-GB" b="0" i="1" dirty="0"/>
                        <a:t>Which goods/services do we stand to lose?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7304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b="0" i="1" dirty="0"/>
                        <a:t>Does the register (currently) correspond with brand activities?</a:t>
                      </a:r>
                    </a:p>
                    <a:p>
                      <a:endParaRPr lang="en-GB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26275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481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692DBF-4C8B-2CA6-DCC6-04546ECD7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38957"/>
              </p:ext>
            </p:extLst>
          </p:nvPr>
        </p:nvGraphicFramePr>
        <p:xfrm>
          <a:off x="5827380" y="1875605"/>
          <a:ext cx="2462120" cy="466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120">
                  <a:extLst>
                    <a:ext uri="{9D8B030D-6E8A-4147-A177-3AD203B41FA5}">
                      <a16:colId xmlns:a16="http://schemas.microsoft.com/office/drawing/2014/main" val="1169534187"/>
                    </a:ext>
                  </a:extLst>
                </a:gridCol>
              </a:tblGrid>
              <a:tr h="1553395">
                <a:tc>
                  <a:txBody>
                    <a:bodyPr/>
                    <a:lstStyle/>
                    <a:p>
                      <a:endParaRPr lang="en-GB" i="1" dirty="0"/>
                    </a:p>
                    <a:p>
                      <a:r>
                        <a:rPr lang="en-GB" b="0" i="1" dirty="0"/>
                        <a:t>What is the impact on our IPR?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7304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b="0" i="1" dirty="0"/>
                        <a:t>What gaps need plugging?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26275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481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3A3632-1083-C2D3-2A96-7E8294A57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75543"/>
              </p:ext>
            </p:extLst>
          </p:nvPr>
        </p:nvGraphicFramePr>
        <p:xfrm>
          <a:off x="8475447" y="1875605"/>
          <a:ext cx="2462120" cy="466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120">
                  <a:extLst>
                    <a:ext uri="{9D8B030D-6E8A-4147-A177-3AD203B41FA5}">
                      <a16:colId xmlns:a16="http://schemas.microsoft.com/office/drawing/2014/main" val="1169534187"/>
                    </a:ext>
                  </a:extLst>
                </a:gridCol>
              </a:tblGrid>
              <a:tr h="1553395">
                <a:tc>
                  <a:txBody>
                    <a:bodyPr/>
                    <a:lstStyle/>
                    <a:p>
                      <a:endParaRPr lang="en-GB" i="1" dirty="0"/>
                    </a:p>
                    <a:p>
                      <a:r>
                        <a:rPr lang="en-GB" b="0" i="1" dirty="0"/>
                        <a:t>What is the impact on the business?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7304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b="0" i="1" dirty="0"/>
                        <a:t>How important is exclusivity?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26275"/>
                  </a:ext>
                </a:extLst>
              </a:tr>
              <a:tr h="15533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4810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1CE1E98-365D-68BB-BF98-057A3709216C}"/>
              </a:ext>
            </a:extLst>
          </p:cNvPr>
          <p:cNvSpPr/>
          <p:nvPr/>
        </p:nvSpPr>
        <p:spPr>
          <a:xfrm>
            <a:off x="5822830" y="2898475"/>
            <a:ext cx="5114737" cy="53052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Narrower enforceability? Exclusivity? Optionality?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746DF3-9252-1A9D-6A0E-D6D9B7F081D7}"/>
              </a:ext>
            </a:extLst>
          </p:cNvPr>
          <p:cNvSpPr/>
          <p:nvPr/>
        </p:nvSpPr>
        <p:spPr>
          <a:xfrm>
            <a:off x="3379274" y="5270740"/>
            <a:ext cx="7358332" cy="94890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Are we doing the right things </a:t>
            </a:r>
            <a:r>
              <a:rPr lang="en-GB" b="1" u="sng" dirty="0"/>
              <a:t>now</a:t>
            </a:r>
            <a:r>
              <a:rPr lang="en-GB" b="1" dirty="0"/>
              <a:t> </a:t>
            </a:r>
          </a:p>
          <a:p>
            <a:pPr algn="ctr"/>
            <a:r>
              <a:rPr lang="en-GB" b="1" dirty="0"/>
              <a:t>to support the direction the brand will take?</a:t>
            </a:r>
          </a:p>
        </p:txBody>
      </p:sp>
    </p:spTree>
    <p:extLst>
      <p:ext uri="{BB962C8B-B14F-4D97-AF65-F5344CB8AC3E}">
        <p14:creationId xmlns:p14="http://schemas.microsoft.com/office/powerpoint/2010/main" val="269707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1039-71EF-462C-3986-74C1ADFA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A57C8-C8FC-CA62-CDB6-A226F9DA19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84D7A"/>
                </a:solidFill>
              </a:rPr>
              <a:t>Relationships are key</a:t>
            </a:r>
            <a:r>
              <a:rPr lang="en-US" dirty="0">
                <a:solidFill>
                  <a:srgbClr val="384D7A"/>
                </a:solidFill>
              </a:rPr>
              <a:t>: Evidence does not come from a single source: marketing, global insights teams, regional sales directors, PR teams, licensing teams, licensees, creative agencies, retailers, other third parties</a:t>
            </a:r>
          </a:p>
          <a:p>
            <a:r>
              <a:rPr lang="en-US" b="1" dirty="0">
                <a:solidFill>
                  <a:srgbClr val="384D7A"/>
                </a:solidFill>
              </a:rPr>
              <a:t>Help build it</a:t>
            </a:r>
            <a:r>
              <a:rPr lang="en-US" dirty="0">
                <a:solidFill>
                  <a:srgbClr val="384D7A"/>
                </a:solidFill>
              </a:rPr>
              <a:t>: Treat change proposals as a trigger point – have conversations early and build forward-looking IP considerations into action (strategy, architecture, marketing and comms)</a:t>
            </a:r>
          </a:p>
          <a:p>
            <a:r>
              <a:rPr lang="en-US" b="1" dirty="0">
                <a:solidFill>
                  <a:srgbClr val="384D7A"/>
                </a:solidFill>
              </a:rPr>
              <a:t>Consider the full-breadth of architecture: </a:t>
            </a:r>
            <a:r>
              <a:rPr lang="en-US" dirty="0">
                <a:solidFill>
                  <a:srgbClr val="384D7A"/>
                </a:solidFill>
              </a:rPr>
              <a:t>Enthusiast clubs, loyalty memberships, Classics division, collaborations (vintage, retro, re-purposed – control and/or royalty </a:t>
            </a:r>
            <a:r>
              <a:rPr lang="en-US" dirty="0">
                <a:solidFill>
                  <a:srgbClr val="384D7A"/>
                </a:solidFill>
                <a:sym typeface="Wingdings" panose="05000000000000000000" pitchFamily="2" charset="2"/>
              </a:rPr>
              <a:t> commercial exploitation  evidenced by agreement</a:t>
            </a:r>
            <a:r>
              <a:rPr lang="en-US" dirty="0">
                <a:solidFill>
                  <a:srgbClr val="384D7A"/>
                </a:solidFill>
              </a:rPr>
              <a:t>)</a:t>
            </a:r>
          </a:p>
          <a:p>
            <a:r>
              <a:rPr lang="en-US" b="1" dirty="0">
                <a:solidFill>
                  <a:srgbClr val="384D7A"/>
                </a:solidFill>
              </a:rPr>
              <a:t>Spot opportunity: </a:t>
            </a:r>
            <a:r>
              <a:rPr lang="en-US" dirty="0">
                <a:solidFill>
                  <a:srgbClr val="384D7A"/>
                </a:solidFill>
              </a:rPr>
              <a:t>Licence</a:t>
            </a:r>
          </a:p>
          <a:p>
            <a:pPr marL="0" indent="0">
              <a:buNone/>
            </a:pPr>
            <a:endParaRPr lang="en-US" b="1" dirty="0">
              <a:solidFill>
                <a:srgbClr val="384D7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A2293-4828-9176-9DFA-3BC637D0C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en-GB" dirty="0"/>
              <a:t>From reactive collection to engineering evidence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6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CECA5-8F73-D789-A315-19212F0A9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37BF3-9E95-EC4F-0ED5-2694BE47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03" y="977411"/>
            <a:ext cx="4897860" cy="57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0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5495-4945-EDDA-91EB-C9E674B8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AFA459-8B1A-4189-1BA2-E984BDE806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84D7A"/>
                </a:solidFill>
              </a:rPr>
              <a:t>Capture transitions, not just end states – the public does not compare the version in use with the registered trade mark. They recognize a brand as it evolves. [</a:t>
            </a:r>
            <a:r>
              <a:rPr lang="en-US" i="1" dirty="0">
                <a:solidFill>
                  <a:srgbClr val="384D7A"/>
                </a:solidFill>
              </a:rPr>
              <a:t>But is the law fit for purpose?</a:t>
            </a:r>
            <a:r>
              <a:rPr lang="en-US" dirty="0">
                <a:solidFill>
                  <a:srgbClr val="384D7A"/>
                </a:solidFill>
              </a:rPr>
              <a:t>]</a:t>
            </a:r>
          </a:p>
          <a:p>
            <a:endParaRPr lang="en-US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  <a:p>
            <a:r>
              <a:rPr lang="en-US" dirty="0">
                <a:solidFill>
                  <a:srgbClr val="384D7A"/>
                </a:solidFill>
              </a:rPr>
              <a:t>Record context, not just snapshots</a:t>
            </a:r>
          </a:p>
          <a:p>
            <a:r>
              <a:rPr lang="en-US" dirty="0">
                <a:solidFill>
                  <a:srgbClr val="384D7A"/>
                </a:solidFill>
              </a:rPr>
              <a:t>File proactively, avoid reliance on stretched “acceptable variation” arguments</a:t>
            </a:r>
          </a:p>
          <a:p>
            <a:r>
              <a:rPr lang="en-US" dirty="0">
                <a:solidFill>
                  <a:srgbClr val="384D7A"/>
                </a:solidFill>
              </a:rPr>
              <a:t>Build a narrative, not a list</a:t>
            </a:r>
          </a:p>
          <a:p>
            <a:r>
              <a:rPr lang="en-US" dirty="0">
                <a:solidFill>
                  <a:srgbClr val="384D7A"/>
                </a:solidFill>
              </a:rPr>
              <a:t>Get access to tools used by other teams: sales data, media monitoring tools, insights reports, market studies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183512-3490-3545-D938-3341FF14A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en-GB" dirty="0"/>
              <a:t>And if you can...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03EA2-8E2D-7E7A-4944-6BD91F04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7" y="3003834"/>
            <a:ext cx="2114845" cy="924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A40F3-5B5D-4737-A355-E9FD668FC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886" y="3003834"/>
            <a:ext cx="4889054" cy="10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3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CC547-8CF9-AF98-336F-EDD1E135F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72267-26C3-9542-C597-E785BE7F44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47" y="1948721"/>
            <a:ext cx="11055009" cy="44365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i="1" dirty="0">
              <a:solidFill>
                <a:srgbClr val="384D7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84D7A"/>
                </a:solidFill>
              </a:rPr>
              <a:t>Use it or lose it focuses on survival. </a:t>
            </a: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84D7A"/>
                </a:solidFill>
              </a:rPr>
              <a:t>It protects the right.</a:t>
            </a: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84D7A"/>
                </a:solidFill>
              </a:rPr>
              <a:t>In-house, the challenge is keeping it meaningful. </a:t>
            </a:r>
          </a:p>
          <a:p>
            <a:pPr marL="0" indent="0">
              <a:buNone/>
            </a:pPr>
            <a:endParaRPr lang="en-US" dirty="0">
              <a:solidFill>
                <a:srgbClr val="384D7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84D7A"/>
                </a:solidFill>
              </a:rPr>
              <a:t>And it comes long before that proof of use deadline!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84386-0EED-3451-7473-A9106A06DA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1369126"/>
            <a:ext cx="11055010" cy="351894"/>
          </a:xfrm>
          <a:solidFill>
            <a:srgbClr val="344561"/>
          </a:solidFill>
        </p:spPr>
        <p:txBody>
          <a:bodyPr/>
          <a:lstStyle/>
          <a:p>
            <a:r>
              <a:rPr lang="en-GB" dirty="0"/>
              <a:t>Use It or Lose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Office Theme</vt:lpstr>
      <vt:lpstr>In-House Insight: What Counsels  Must Know to Stay Ahead </vt:lpstr>
      <vt:lpstr>Use It or Lose It</vt:lpstr>
      <vt:lpstr>The Problem </vt:lpstr>
      <vt:lpstr>Example </vt:lpstr>
      <vt:lpstr>Is it enough? Enough for what?</vt:lpstr>
      <vt:lpstr>From reactive collection to engineering evidence </vt:lpstr>
      <vt:lpstr>PowerPoint Presentation</vt:lpstr>
      <vt:lpstr>And if you can...</vt:lpstr>
      <vt:lpstr>Use It or Lose 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Arial Bold 36pt</dc:title>
  <dc:creator>GARCIA FIGUEROA Alicia</dc:creator>
  <cp:lastModifiedBy>Katie Goulding</cp:lastModifiedBy>
  <cp:revision>20</cp:revision>
  <dcterms:created xsi:type="dcterms:W3CDTF">2022-01-18T15:08:34Z</dcterms:created>
  <dcterms:modified xsi:type="dcterms:W3CDTF">2026-05-17T21:12:14Z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9eaf13-f528-470e-bf6b-38b666617431_Enabled">
    <vt:lpwstr>true</vt:lpwstr>
  </property>
  <property fmtid="{D5CDD505-2E9C-101B-9397-08002B2CF9AE}" pid="3" name="MSIP_Label_289eaf13-f528-470e-bf6b-38b666617431_SetDate">
    <vt:lpwstr>2026-05-17T21:12:14Z</vt:lpwstr>
  </property>
  <property fmtid="{D5CDD505-2E9C-101B-9397-08002B2CF9AE}" pid="4" name="MSIP_Label_289eaf13-f528-470e-bf6b-38b666617431_Method">
    <vt:lpwstr>Standard</vt:lpwstr>
  </property>
  <property fmtid="{D5CDD505-2E9C-101B-9397-08002B2CF9AE}" pid="5" name="MSIP_Label_289eaf13-f528-470e-bf6b-38b666617431_Name">
    <vt:lpwstr>Proprietary</vt:lpwstr>
  </property>
  <property fmtid="{D5CDD505-2E9C-101B-9397-08002B2CF9AE}" pid="6" name="MSIP_Label_289eaf13-f528-470e-bf6b-38b666617431_SiteId">
    <vt:lpwstr>4c087f80-1e07-4f72-9e41-d7d9748d0f4c</vt:lpwstr>
  </property>
  <property fmtid="{D5CDD505-2E9C-101B-9397-08002B2CF9AE}" pid="7" name="MSIP_Label_289eaf13-f528-470e-bf6b-38b666617431_ActionId">
    <vt:lpwstr>10879b0d-cd73-4af2-b8d6-7282ed55c04e</vt:lpwstr>
  </property>
  <property fmtid="{D5CDD505-2E9C-101B-9397-08002B2CF9AE}" pid="8" name="MSIP_Label_289eaf13-f528-470e-bf6b-38b666617431_ContentBits">
    <vt:lpwstr>0</vt:lpwstr>
  </property>
  <property fmtid="{D5CDD505-2E9C-101B-9397-08002B2CF9AE}" pid="9" name="MSIP_Label_289eaf13-f528-470e-bf6b-38b666617431_Tag">
    <vt:lpwstr>10, 3, 0, 1</vt:lpwstr>
  </property>
</Properties>
</file>